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306" r:id="rId7"/>
    <p:sldId id="270" r:id="rId8"/>
    <p:sldId id="271" r:id="rId9"/>
    <p:sldId id="298" r:id="rId10"/>
    <p:sldId id="300" r:id="rId11"/>
    <p:sldId id="307" r:id="rId12"/>
    <p:sldId id="308" r:id="rId13"/>
    <p:sldId id="284" r:id="rId14"/>
    <p:sldId id="287" r:id="rId15"/>
    <p:sldId id="303" r:id="rId16"/>
    <p:sldId id="309" r:id="rId17"/>
    <p:sldId id="310" r:id="rId18"/>
    <p:sldId id="311" r:id="rId19"/>
    <p:sldId id="312" r:id="rId20"/>
    <p:sldId id="313" r:id="rId21"/>
    <p:sldId id="315" r:id="rId22"/>
    <p:sldId id="289" r:id="rId23"/>
    <p:sldId id="314" r:id="rId24"/>
    <p:sldId id="291" r:id="rId25"/>
    <p:sldId id="292" r:id="rId26"/>
    <p:sldId id="296" r:id="rId27"/>
    <p:sldId id="293" r:id="rId28"/>
    <p:sldId id="294" r:id="rId29"/>
    <p:sldId id="295" r:id="rId3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Medium" panose="00000600000000000000" pitchFamily="2" charset="0"/>
      <p:regular r:id="rId36"/>
      <p:bold r:id="rId37"/>
      <p:italic r:id="rId38"/>
      <p:boldItalic r:id="rId39"/>
    </p:embeddedFont>
    <p:embeddedFont>
      <p:font typeface="Noto Sans Symbols" pitchFamily="2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Ubuntu" panose="020B0504030602030204" pitchFamily="34" charset="0"/>
      <p:regular r:id="rId49"/>
      <p:bold r:id="rId50"/>
      <p:italic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jAR09lQVIwA0wp5AxxxCczjtD8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70" autoAdjust="0"/>
    <p:restoredTop sz="94660"/>
  </p:normalViewPr>
  <p:slideViewPr>
    <p:cSldViewPr snapToGrid="0">
      <p:cViewPr varScale="1">
        <p:scale>
          <a:sx n="91" d="100"/>
          <a:sy n="91" d="100"/>
        </p:scale>
        <p:origin x="918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74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  <p:pic>
        <p:nvPicPr>
          <p:cNvPr id="14" name="Google Shape;1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">
  <p:cSld name="Separado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3"/>
          <p:cNvPicPr preferRelativeResize="0"/>
          <p:nvPr/>
        </p:nvPicPr>
        <p:blipFill rotWithShape="1">
          <a:blip r:embed="rId2">
            <a:alphaModFix/>
          </a:blip>
          <a:srcRect l="4086" t="8350" r="4624" b="8159"/>
          <a:stretch/>
        </p:blipFill>
        <p:spPr>
          <a:xfrm>
            <a:off x="0" y="0"/>
            <a:ext cx="9144000" cy="473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2">
  <p:cSld name="Separador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4"/>
          <p:cNvPicPr preferRelativeResize="0"/>
          <p:nvPr/>
        </p:nvPicPr>
        <p:blipFill rotWithShape="1">
          <a:blip r:embed="rId2">
            <a:alphaModFix/>
          </a:blip>
          <a:srcRect l="4876" t="8919" r="4875" b="8539"/>
          <a:stretch/>
        </p:blipFill>
        <p:spPr>
          <a:xfrm>
            <a:off x="-1" y="0"/>
            <a:ext cx="9144001" cy="473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foto">
  <p:cSld name="plantilla fot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5"/>
          <p:cNvSpPr/>
          <p:nvPr/>
        </p:nvSpPr>
        <p:spPr>
          <a:xfrm>
            <a:off x="4974167" y="1026583"/>
            <a:ext cx="3566583" cy="3471334"/>
          </a:xfrm>
          <a:prstGeom prst="rect">
            <a:avLst/>
          </a:prstGeom>
          <a:solidFill>
            <a:srgbClr val="FEC92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5"/>
          <p:cNvSpPr>
            <a:spLocks noGrp="1"/>
          </p:cNvSpPr>
          <p:nvPr>
            <p:ph type="pic" idx="2"/>
          </p:nvPr>
        </p:nvSpPr>
        <p:spPr>
          <a:xfrm>
            <a:off x="5122863" y="1206500"/>
            <a:ext cx="3619500" cy="35036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presentacion">
  <p:cSld name="Título y presentac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sencilla">
  <p:cSld name="plantilla sencill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>
  <p:cSld name="Cierr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tilla 1">
  <p:cSld name="Plantilla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z2xYF8AMv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fesionalreview.com/2020/03/21/protocolo-tcp-ip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2e6eWyn0fE&amp;ab_channel=yacklyon" TargetMode="External"/><Relationship Id="rId7" Type="http://schemas.openxmlformats.org/officeDocument/2006/relationships/hyperlink" Target="https://www.udb.edu.sv/udb_files/recursos_guias/informatica-tecnologico/redes-de-comunicacion/2020/i/guia-6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groups/57275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1KehYoEqwFxiGjtNvjibyXU164rJWWNa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 txBox="1"/>
          <p:nvPr/>
        </p:nvSpPr>
        <p:spPr>
          <a:xfrm>
            <a:off x="244548" y="3266160"/>
            <a:ext cx="52312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Sesión #1</a:t>
            </a:r>
            <a:endParaRPr/>
          </a:p>
        </p:txBody>
      </p:sp>
      <p:sp>
        <p:nvSpPr>
          <p:cNvPr id="36" name="Google Shape;36;p1"/>
          <p:cNvSpPr txBox="1"/>
          <p:nvPr/>
        </p:nvSpPr>
        <p:spPr>
          <a:xfrm>
            <a:off x="244547" y="3538403"/>
            <a:ext cx="523121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1"/>
                </a:solidFill>
              </a:rPr>
              <a:t>Introducción a las redes de computadoras</a:t>
            </a:r>
            <a:endParaRPr dirty="0"/>
          </a:p>
        </p:txBody>
      </p:sp>
      <p:sp>
        <p:nvSpPr>
          <p:cNvPr id="37" name="Google Shape;37;p1"/>
          <p:cNvSpPr txBox="1"/>
          <p:nvPr/>
        </p:nvSpPr>
        <p:spPr>
          <a:xfrm>
            <a:off x="244546" y="3724558"/>
            <a:ext cx="52312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chemeClr val="lt1"/>
                </a:solidFill>
              </a:rPr>
              <a:t>Marco.rodriguez</a:t>
            </a:r>
            <a:r>
              <a:rPr lang="es-MX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@umi.edu.mx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30">
            <a:extLst>
              <a:ext uri="{FF2B5EF4-FFF2-40B4-BE49-F238E27FC236}">
                <a16:creationId xmlns:a16="http://schemas.microsoft.com/office/drawing/2014/main" id="{D7CFC06A-57B2-0E01-E741-BF3A9DE1FB25}"/>
              </a:ext>
            </a:extLst>
          </p:cNvPr>
          <p:cNvSpPr txBox="1"/>
          <p:nvPr/>
        </p:nvSpPr>
        <p:spPr>
          <a:xfrm>
            <a:off x="2391508" y="393467"/>
            <a:ext cx="630159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/>
              <a:t>¿Qué dispositivos se utilizan?</a:t>
            </a:r>
            <a:endParaRPr sz="28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E3BD02-DFD4-B6AA-5113-B0B642DAB743}"/>
              </a:ext>
            </a:extLst>
          </p:cNvPr>
          <p:cNvSpPr txBox="1"/>
          <p:nvPr/>
        </p:nvSpPr>
        <p:spPr>
          <a:xfrm>
            <a:off x="387517" y="1340643"/>
            <a:ext cx="830558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dirty="0"/>
              <a:t>Switches: Son dispositivos que se utilizan para conectar varias computadoras en una red y permitir la comunicación entre ellas.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 err="1"/>
              <a:t>Routers</a:t>
            </a:r>
            <a:r>
              <a:rPr lang="es-MX" sz="2000" dirty="0"/>
              <a:t>: Son dispositivos que se utilizan para conectar diferentes redes y para proporcionar acceso a Internet.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Tarjetas de red: Son dispositivos que se instalan en las computadoras y permiten la conexión a la red LAN.</a:t>
            </a:r>
          </a:p>
          <a:p>
            <a:pPr algn="just"/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140162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1F729DF-1E47-88CC-C7AD-352318DA449E}"/>
              </a:ext>
            </a:extLst>
          </p:cNvPr>
          <p:cNvSpPr txBox="1"/>
          <p:nvPr/>
        </p:nvSpPr>
        <p:spPr>
          <a:xfrm>
            <a:off x="389466" y="1151877"/>
            <a:ext cx="77159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dirty="0"/>
              <a:t>Servidores: Son computadoras que se utilizan para proporcionar servicios a otras computadoras en la red, como compartir archivos o imprimir en una impresora de red.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Dispositivos de almacenamiento en red: Son dispositivos que se utilizan para almacenar y compartir archivos en la red.</a:t>
            </a:r>
          </a:p>
          <a:p>
            <a:pPr algn="just"/>
            <a:endParaRPr lang="es-MX" sz="2000" dirty="0"/>
          </a:p>
          <a:p>
            <a:pPr algn="just"/>
            <a:r>
              <a:rPr lang="es-MX" sz="2000" dirty="0"/>
              <a:t>Puntos de acceso inalámbrico: Son dispositivos que permiten la conexión de dispositivos inalámbricos a la red LAN</a:t>
            </a:r>
          </a:p>
        </p:txBody>
      </p:sp>
    </p:spTree>
    <p:extLst>
      <p:ext uri="{BB962C8B-B14F-4D97-AF65-F5344CB8AC3E}">
        <p14:creationId xmlns:p14="http://schemas.microsoft.com/office/powerpoint/2010/main" val="3135763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é es un switch o conmutador de red y cómo funciona? - Guía Hardware">
            <a:extLst>
              <a:ext uri="{FF2B5EF4-FFF2-40B4-BE49-F238E27FC236}">
                <a16:creationId xmlns:a16="http://schemas.microsoft.com/office/drawing/2014/main" id="{AA4A6B61-76AC-7389-D03D-1A4C314D7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927" y="136442"/>
            <a:ext cx="3353554" cy="17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▷ Router WiFi 6 – AX1800 Wireless Gaming Router con 1.8 Gbps, Rou">
            <a:extLst>
              <a:ext uri="{FF2B5EF4-FFF2-40B4-BE49-F238E27FC236}">
                <a16:creationId xmlns:a16="http://schemas.microsoft.com/office/drawing/2014/main" id="{C5801728-3B72-28F3-97B0-C9A02EA1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72" y="1867920"/>
            <a:ext cx="3040709" cy="304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arjeta de red: qué es, definición, para qué sirve y tipos">
            <a:extLst>
              <a:ext uri="{FF2B5EF4-FFF2-40B4-BE49-F238E27FC236}">
                <a16:creationId xmlns:a16="http://schemas.microsoft.com/office/drawing/2014/main" id="{AC47D8E7-BB2E-C174-41FC-D5B83E6A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1" y="3871631"/>
            <a:ext cx="1668083" cy="105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rvidor HP ML350 Gen10 2x 4214R 64GB P408i-a 8SFF 2 fonte 800W 4x HD 1.2TB  – 877626-B21_0331 – Server Center | Servidores">
            <a:extLst>
              <a:ext uri="{FF2B5EF4-FFF2-40B4-BE49-F238E27FC236}">
                <a16:creationId xmlns:a16="http://schemas.microsoft.com/office/drawing/2014/main" id="{160A86F8-8165-E494-99C9-4FB4EEE20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04" y="89804"/>
            <a:ext cx="1129553" cy="102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lmacenamiento NAS QNAP TS-233">
            <a:extLst>
              <a:ext uri="{FF2B5EF4-FFF2-40B4-BE49-F238E27FC236}">
                <a16:creationId xmlns:a16="http://schemas.microsoft.com/office/drawing/2014/main" id="{ADF73E94-EAED-427E-DD62-0AC5909EC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79" y="2076792"/>
            <a:ext cx="2073972" cy="262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isco - CISCO1841 - Modular Router w/2xFE, 2 WAN slots, 32 FL/128 DR">
            <a:extLst>
              <a:ext uri="{FF2B5EF4-FFF2-40B4-BE49-F238E27FC236}">
                <a16:creationId xmlns:a16="http://schemas.microsoft.com/office/drawing/2014/main" id="{818F58CF-812C-6C4A-E4B7-A6B35E76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30" y="894055"/>
            <a:ext cx="1908622" cy="118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31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1956390" y="2433250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Ejercicios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/>
        </p:nvSpPr>
        <p:spPr>
          <a:xfrm>
            <a:off x="267126" y="1204238"/>
            <a:ext cx="810201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a realizar los pasos que describen en la actividad 1: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dk1"/>
                </a:solidFill>
              </a:rPr>
              <a:t>Primero seleccionamos un switch por ejemplo el 2960</a:t>
            </a: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14" name="Google Shape;214;p32"/>
          <p:cNvSpPr txBox="1"/>
          <p:nvPr/>
        </p:nvSpPr>
        <p:spPr>
          <a:xfrm>
            <a:off x="2728104" y="401281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trabajar con </a:t>
            </a:r>
            <a:r>
              <a:rPr lang="es-MX" sz="2400" b="1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Packet</a:t>
            </a:r>
            <a:r>
              <a:rPr lang="es-MX" sz="24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s-MX" sz="2400" b="1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Tracer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AA95E8-946B-9DCF-A3F7-8EE4409B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7" y="1945598"/>
            <a:ext cx="8387540" cy="26264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3;p32">
            <a:extLst>
              <a:ext uri="{FF2B5EF4-FFF2-40B4-BE49-F238E27FC236}">
                <a16:creationId xmlns:a16="http://schemas.microsoft.com/office/drawing/2014/main" id="{E5CA61A2-6281-5A04-13FD-5F9718CC3099}"/>
              </a:ext>
            </a:extLst>
          </p:cNvPr>
          <p:cNvSpPr txBox="1"/>
          <p:nvPr/>
        </p:nvSpPr>
        <p:spPr>
          <a:xfrm>
            <a:off x="2355570" y="396558"/>
            <a:ext cx="81020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Tenemos que interconectar las 6 computadoras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8316DB-1A3D-5585-D0EB-CA905B1A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14" y="704294"/>
            <a:ext cx="6208888" cy="414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8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D2BA02-2D77-28ED-C452-65F47A82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20" y="1331668"/>
            <a:ext cx="7097115" cy="3496163"/>
          </a:xfrm>
          <a:prstGeom prst="rect">
            <a:avLst/>
          </a:prstGeom>
        </p:spPr>
      </p:pic>
      <p:sp>
        <p:nvSpPr>
          <p:cNvPr id="4" name="Google Shape;213;p32">
            <a:extLst>
              <a:ext uri="{FF2B5EF4-FFF2-40B4-BE49-F238E27FC236}">
                <a16:creationId xmlns:a16="http://schemas.microsoft.com/office/drawing/2014/main" id="{B61E1F54-C2A5-C4BA-07CC-C39F68961BEC}"/>
              </a:ext>
            </a:extLst>
          </p:cNvPr>
          <p:cNvSpPr txBox="1"/>
          <p:nvPr/>
        </p:nvSpPr>
        <p:spPr>
          <a:xfrm>
            <a:off x="267126" y="1204238"/>
            <a:ext cx="25776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Renombramos cada dispositivo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98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0A6B61-BC95-6047-9E4F-2CA68CCD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21" y="2108428"/>
            <a:ext cx="2959849" cy="1830834"/>
          </a:xfrm>
          <a:prstGeom prst="rect">
            <a:avLst/>
          </a:prstGeom>
        </p:spPr>
      </p:pic>
      <p:sp>
        <p:nvSpPr>
          <p:cNvPr id="4" name="Google Shape;213;p32">
            <a:extLst>
              <a:ext uri="{FF2B5EF4-FFF2-40B4-BE49-F238E27FC236}">
                <a16:creationId xmlns:a16="http://schemas.microsoft.com/office/drawing/2014/main" id="{24B002F2-58B0-5DCF-11BA-66B2A04CEA95}"/>
              </a:ext>
            </a:extLst>
          </p:cNvPr>
          <p:cNvSpPr txBox="1"/>
          <p:nvPr/>
        </p:nvSpPr>
        <p:spPr>
          <a:xfrm>
            <a:off x="267126" y="1204238"/>
            <a:ext cx="257767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Asignamos la dirección IP correspondiente a cada equipo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5C91F5-A77C-9AA8-389A-E27B00CA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140" y="472404"/>
            <a:ext cx="3480739" cy="22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2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43E107-0CF4-9AA6-8C00-DE180758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36" y="321733"/>
            <a:ext cx="6898105" cy="4605269"/>
          </a:xfrm>
          <a:prstGeom prst="rect">
            <a:avLst/>
          </a:prstGeom>
        </p:spPr>
      </p:pic>
      <p:sp>
        <p:nvSpPr>
          <p:cNvPr id="4" name="Google Shape;213;p32">
            <a:extLst>
              <a:ext uri="{FF2B5EF4-FFF2-40B4-BE49-F238E27FC236}">
                <a16:creationId xmlns:a16="http://schemas.microsoft.com/office/drawing/2014/main" id="{76BA5514-A875-8C2E-8684-07FD5C868DF2}"/>
              </a:ext>
            </a:extLst>
          </p:cNvPr>
          <p:cNvSpPr txBox="1"/>
          <p:nvPr/>
        </p:nvSpPr>
        <p:spPr>
          <a:xfrm>
            <a:off x="267126" y="1204238"/>
            <a:ext cx="1685852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Seleccionamos el modo “Simulación” y ejecutamos el comando ping 192.168.0.2 desde la pc 5 hacia la pc 2 para ver la conexión entre ambas pc.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8636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;p32">
            <a:extLst>
              <a:ext uri="{FF2B5EF4-FFF2-40B4-BE49-F238E27FC236}">
                <a16:creationId xmlns:a16="http://schemas.microsoft.com/office/drawing/2014/main" id="{76BA5514-A875-8C2E-8684-07FD5C868DF2}"/>
              </a:ext>
            </a:extLst>
          </p:cNvPr>
          <p:cNvSpPr txBox="1"/>
          <p:nvPr/>
        </p:nvSpPr>
        <p:spPr>
          <a:xfrm>
            <a:off x="267126" y="1204238"/>
            <a:ext cx="1685852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Y podremos ver los pasos que sigue el paquete desde la pc 5 hacia la pc 2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017B60-E6B4-BDC8-5D41-B3CCABDD1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676" y="426327"/>
            <a:ext cx="3572828" cy="19474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749067-057C-2F8D-4CBC-1572DD71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6" y="2695109"/>
            <a:ext cx="3754356" cy="21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9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/>
          <p:nvPr/>
        </p:nvSpPr>
        <p:spPr>
          <a:xfrm>
            <a:off x="552892" y="648587"/>
            <a:ext cx="52312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TEMARIO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" name="Google Shape;44;p2"/>
          <p:cNvSpPr txBox="1"/>
          <p:nvPr/>
        </p:nvSpPr>
        <p:spPr>
          <a:xfrm>
            <a:off x="552892" y="1082084"/>
            <a:ext cx="795315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Pregunta de sesión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Ejercicios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Referencias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;p32">
            <a:extLst>
              <a:ext uri="{FF2B5EF4-FFF2-40B4-BE49-F238E27FC236}">
                <a16:creationId xmlns:a16="http://schemas.microsoft.com/office/drawing/2014/main" id="{76BA5514-A875-8C2E-8684-07FD5C868DF2}"/>
              </a:ext>
            </a:extLst>
          </p:cNvPr>
          <p:cNvSpPr txBox="1"/>
          <p:nvPr/>
        </p:nvSpPr>
        <p:spPr>
          <a:xfrm>
            <a:off x="267126" y="1204239"/>
            <a:ext cx="4304874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Podremos ver cómo viajan los paquetes solo hacia la pc destino aunque antes el switch manda el paquete a todos los dispositivos conectados a él, pero solo lo recibe y reenvía la PC 2 que es la pc destino.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7D0444-CFFA-711A-B4C8-787E4240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91" y="237067"/>
            <a:ext cx="3544827" cy="1930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C49601-5CB1-7A1C-26FD-B4223A92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" y="2571750"/>
            <a:ext cx="3904131" cy="21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0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163A04-F1C7-A3F2-ABA6-DF87B03C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726" y="0"/>
            <a:ext cx="5068673" cy="5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4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/>
        </p:nvSpPr>
        <p:spPr>
          <a:xfrm>
            <a:off x="1956390" y="2433250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Resumen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/>
        </p:nvSpPr>
        <p:spPr>
          <a:xfrm>
            <a:off x="297710" y="1573610"/>
            <a:ext cx="4157331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</a:rPr>
              <a:t>R</a:t>
            </a: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ealizar la interconexión de dispositivos en una red.</a:t>
            </a:r>
            <a:b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MX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Configurar el direccionamiento IP correspondiente a una red de clase C</a:t>
            </a:r>
            <a:r>
              <a:rPr lang="es-MX" sz="2000" dirty="0">
                <a:solidFill>
                  <a:schemeClr val="dk1"/>
                </a:solidFill>
              </a:rPr>
              <a:t>.</a:t>
            </a:r>
            <a:br>
              <a:rPr lang="es-MX" sz="2000" dirty="0">
                <a:solidFill>
                  <a:schemeClr val="dk1"/>
                </a:solidFill>
              </a:rPr>
            </a:br>
            <a:endParaRPr lang="es-MX" sz="2000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</a:rPr>
              <a:t>Probar la conexión entre los diferentes dispositivos de la red.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</a:t>
            </a:r>
            <a:endParaRPr dirty="0"/>
          </a:p>
        </p:txBody>
      </p:sp>
      <p:sp>
        <p:nvSpPr>
          <p:cNvPr id="56" name="Google Shape;56;p4"/>
          <p:cNvSpPr txBox="1"/>
          <p:nvPr/>
        </p:nvSpPr>
        <p:spPr>
          <a:xfrm>
            <a:off x="297711" y="1052611"/>
            <a:ext cx="42742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Hoy aprendimos a …</a:t>
            </a:r>
            <a:endParaRPr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6834693-7678-C1D3-CB82-6B8C1889EFA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4416" r="4416"/>
          <a:stretch/>
        </p:blipFill>
        <p:spPr/>
      </p:pic>
    </p:spTree>
    <p:extLst>
      <p:ext uri="{BB962C8B-B14F-4D97-AF65-F5344CB8AC3E}">
        <p14:creationId xmlns:p14="http://schemas.microsoft.com/office/powerpoint/2010/main" val="398646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/>
        </p:nvSpPr>
        <p:spPr>
          <a:xfrm>
            <a:off x="1956390" y="2433250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Referencias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/>
        </p:nvSpPr>
        <p:spPr>
          <a:xfrm>
            <a:off x="297710" y="1573610"/>
            <a:ext cx="41574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Gilmar. (2020). PROTOCOLOS TCP/IP CON CISCO PACKET TRACER. 15 Agosto 2022, de Youtube Sitio web: 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https://www.youtube.com/watch?v=uz2xYF8AMvE</a:t>
            </a:r>
            <a:r>
              <a:rPr lang="pt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Protocolo TCP/IP – Qué es y cómo funciona">
            <a:extLst>
              <a:ext uri="{FF2B5EF4-FFF2-40B4-BE49-F238E27FC236}">
                <a16:creationId xmlns:a16="http://schemas.microsoft.com/office/drawing/2014/main" id="{3CE8655F-0191-36E6-E710-C3FC2C9B6505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6" r="21186"/>
          <a:stretch>
            <a:fillRect/>
          </a:stretch>
        </p:blipFill>
        <p:spPr bwMode="auto">
          <a:xfrm>
            <a:off x="5122863" y="1206500"/>
            <a:ext cx="3619500" cy="35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tocolo TCP/IP – Qué es y cómo funciona">
            <a:extLst>
              <a:ext uri="{FF2B5EF4-FFF2-40B4-BE49-F238E27FC236}">
                <a16:creationId xmlns:a16="http://schemas.microsoft.com/office/drawing/2014/main" id="{C9CBDF66-7A6D-5AED-3DD3-1E361882B430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6" r="211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5CEA79F-643E-6CC6-C956-93E32DBB17AE}"/>
              </a:ext>
            </a:extLst>
          </p:cNvPr>
          <p:cNvSpPr txBox="1"/>
          <p:nvPr/>
        </p:nvSpPr>
        <p:spPr>
          <a:xfrm>
            <a:off x="550863" y="1470279"/>
            <a:ext cx="38518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 err="1">
                <a:solidFill>
                  <a:schemeClr val="dk1"/>
                </a:solidFill>
              </a:rPr>
              <a:t>Jose</a:t>
            </a:r>
            <a:r>
              <a:rPr lang="es-MX" sz="2000" dirty="0">
                <a:solidFill>
                  <a:schemeClr val="dk1"/>
                </a:solidFill>
              </a:rPr>
              <a:t> Castillo. (2020). Protocolo TCP/IP – Qué es y cómo funciona. 15 Agosto 2022, de </a:t>
            </a:r>
            <a:r>
              <a:rPr lang="es-MX" sz="2000" dirty="0" err="1">
                <a:solidFill>
                  <a:schemeClr val="dk1"/>
                </a:solidFill>
              </a:rPr>
              <a:t>profesionalreview</a:t>
            </a:r>
            <a:r>
              <a:rPr lang="es-MX" sz="2000" dirty="0">
                <a:solidFill>
                  <a:schemeClr val="dk1"/>
                </a:solidFill>
              </a:rPr>
              <a:t> Sitio web: </a:t>
            </a:r>
            <a:r>
              <a:rPr lang="es-MX" sz="2000" dirty="0">
                <a:solidFill>
                  <a:schemeClr val="dk1"/>
                </a:solidFill>
                <a:hlinkClick r:id="rId3"/>
              </a:rPr>
              <a:t>https://www.profesionalreview.com/2020/03/21/protocolo-tcp-ip/</a:t>
            </a:r>
            <a:r>
              <a:rPr lang="es-MX" sz="2000" dirty="0">
                <a:solidFill>
                  <a:schemeClr val="dk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58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/>
        </p:nvSpPr>
        <p:spPr>
          <a:xfrm>
            <a:off x="1956390" y="2433250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1962139" y="1397437"/>
            <a:ext cx="2711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Yacklyon</a:t>
            </a:r>
            <a:endParaRPr sz="1800" dirty="0"/>
          </a:p>
        </p:txBody>
      </p:sp>
      <p:sp>
        <p:nvSpPr>
          <p:cNvPr id="259" name="Google Shape;259;p39"/>
          <p:cNvSpPr txBox="1"/>
          <p:nvPr/>
        </p:nvSpPr>
        <p:spPr>
          <a:xfrm>
            <a:off x="372533" y="1736904"/>
            <a:ext cx="430100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https://www.youtube.com/watch?v=k2e6eWyn0fE&amp;ab_channel=yacklyon</a:t>
            </a:r>
            <a:r>
              <a:rPr lang="es-MX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dirty="0"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4">
            <a:alphaModFix/>
          </a:blip>
          <a:srcRect l="16352" t="19130" r="75677" b="69072"/>
          <a:stretch/>
        </p:blipFill>
        <p:spPr>
          <a:xfrm>
            <a:off x="5093885" y="1434198"/>
            <a:ext cx="616392" cy="60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l="50227" t="6860" r="42113" b="80772"/>
          <a:stretch/>
        </p:blipFill>
        <p:spPr>
          <a:xfrm>
            <a:off x="7128080" y="1455367"/>
            <a:ext cx="592383" cy="63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5">
            <a:alphaModFix/>
          </a:blip>
          <a:srcRect l="16949" t="6763" r="75591" b="80869"/>
          <a:stretch/>
        </p:blipFill>
        <p:spPr>
          <a:xfrm>
            <a:off x="6130721" y="1455367"/>
            <a:ext cx="576914" cy="63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 rotWithShape="1">
          <a:blip r:embed="rId4">
            <a:alphaModFix/>
          </a:blip>
          <a:srcRect l="25372" t="6859" r="67297" b="81352"/>
          <a:stretch/>
        </p:blipFill>
        <p:spPr>
          <a:xfrm>
            <a:off x="6148759" y="2318915"/>
            <a:ext cx="540838" cy="57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 rotWithShape="1">
          <a:blip r:embed="rId5">
            <a:alphaModFix/>
          </a:blip>
          <a:srcRect l="41834" t="6860" r="50506" b="80772"/>
          <a:stretch/>
        </p:blipFill>
        <p:spPr>
          <a:xfrm>
            <a:off x="5145196" y="2322936"/>
            <a:ext cx="565082" cy="60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l="49999" t="69178" r="41974" b="18454"/>
          <a:stretch/>
        </p:blipFill>
        <p:spPr>
          <a:xfrm>
            <a:off x="7128292" y="2322937"/>
            <a:ext cx="592171" cy="60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4">
            <a:alphaModFix/>
          </a:blip>
          <a:srcRect l="16750" t="31401" r="75565" b="56231"/>
          <a:stretch/>
        </p:blipFill>
        <p:spPr>
          <a:xfrm>
            <a:off x="5145197" y="3179190"/>
            <a:ext cx="569197" cy="60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5">
            <a:alphaModFix/>
          </a:blip>
          <a:srcRect l="75527" t="55899" r="16884" b="31733"/>
          <a:stretch/>
        </p:blipFill>
        <p:spPr>
          <a:xfrm>
            <a:off x="6117470" y="3158580"/>
            <a:ext cx="581102" cy="63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/>
          </a:blip>
          <a:srcRect l="41630" t="44473" r="50550" b="43729"/>
          <a:stretch/>
        </p:blipFill>
        <p:spPr>
          <a:xfrm>
            <a:off x="7101646" y="3187633"/>
            <a:ext cx="598760" cy="6012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118AC1B-8CC3-6890-1BBD-E728BBB29660}"/>
              </a:ext>
            </a:extLst>
          </p:cNvPr>
          <p:cNvSpPr txBox="1"/>
          <p:nvPr/>
        </p:nvSpPr>
        <p:spPr>
          <a:xfrm>
            <a:off x="573196" y="248436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6"/>
              </a:rPr>
              <a:t>https://www.linkedin.com/groups/57275/</a:t>
            </a:r>
            <a:r>
              <a:rPr lang="es-MX" dirty="0"/>
              <a:t> </a:t>
            </a:r>
            <a:r>
              <a:rPr lang="es-MX" sz="1800" b="1" dirty="0"/>
              <a:t>CCNA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9523BA3-A73C-6783-2C63-44E62354E1B0}"/>
              </a:ext>
            </a:extLst>
          </p:cNvPr>
          <p:cNvSpPr txBox="1"/>
          <p:nvPr/>
        </p:nvSpPr>
        <p:spPr>
          <a:xfrm>
            <a:off x="521885" y="329660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7"/>
              </a:rPr>
              <a:t>https://www.udb.edu.sv/udb_files/recursos_guias/informatica-tecnologico/redes-de-comunicacion/2020/i/guia-6.pdf</a:t>
            </a:r>
            <a:r>
              <a:rPr lang="es-MX" dirty="0"/>
              <a:t>  </a:t>
            </a:r>
            <a:r>
              <a:rPr lang="es-MX" sz="2000" b="1" dirty="0"/>
              <a:t>SUBNETEO DE REDES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/>
          <p:nvPr/>
        </p:nvSpPr>
        <p:spPr>
          <a:xfrm>
            <a:off x="282222" y="203199"/>
            <a:ext cx="8579556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Conectar diferentes dispositivos en una red LAN a través de un switch con un direccionamiento IP estático.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/>
        </p:nvSpPr>
        <p:spPr>
          <a:xfrm>
            <a:off x="297710" y="1573610"/>
            <a:ext cx="4379393" cy="280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</a:rPr>
              <a:t>R</a:t>
            </a: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ealizar la interconexión de dispositivos en una red.</a:t>
            </a:r>
            <a:b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MX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Configurar el direccionamiento IP correspondiente a una red de clase C</a:t>
            </a:r>
            <a:r>
              <a:rPr lang="es-MX" sz="2000" dirty="0">
                <a:solidFill>
                  <a:schemeClr val="dk1"/>
                </a:solidFill>
              </a:rPr>
              <a:t>.</a:t>
            </a:r>
            <a:br>
              <a:rPr lang="es-MX" sz="2000" dirty="0">
                <a:solidFill>
                  <a:schemeClr val="dk1"/>
                </a:solidFill>
              </a:rPr>
            </a:br>
            <a:endParaRPr lang="es-MX" sz="2000" dirty="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▪"/>
            </a:pPr>
            <a:r>
              <a:rPr lang="es-MX" sz="2000" dirty="0">
                <a:solidFill>
                  <a:schemeClr val="dk1"/>
                </a:solidFill>
              </a:rPr>
              <a:t>Probar la conexión entre los diferentes dispositivos de la red.</a:t>
            </a:r>
            <a:r>
              <a:rPr lang="es-MX" sz="1800" b="0" i="0" u="none" strike="noStrike" baseline="0" dirty="0">
                <a:solidFill>
                  <a:srgbClr val="000000"/>
                </a:solidFill>
              </a:rPr>
              <a:t> </a:t>
            </a:r>
            <a:endParaRPr dirty="0"/>
          </a:p>
        </p:txBody>
      </p:sp>
      <p:sp>
        <p:nvSpPr>
          <p:cNvPr id="56" name="Google Shape;56;p4"/>
          <p:cNvSpPr txBox="1"/>
          <p:nvPr/>
        </p:nvSpPr>
        <p:spPr>
          <a:xfrm>
            <a:off x="297711" y="1052611"/>
            <a:ext cx="42742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Hoy aprenderemos a …</a:t>
            </a:r>
            <a:endParaRPr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6834693-7678-C1D3-CB82-6B8C1889EFA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4416" r="4416"/>
          <a:stretch/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/>
        </p:nvSpPr>
        <p:spPr>
          <a:xfrm>
            <a:off x="510363" y="1232922"/>
            <a:ext cx="737899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Presentar trabajos en formato PDF con estructura solicitada en la actividad 3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Portada (datos personales)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 de contenido o índice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MX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Referencias</a:t>
            </a:r>
            <a:endParaRPr dirty="0"/>
          </a:p>
        </p:txBody>
      </p:sp>
      <p:pic>
        <p:nvPicPr>
          <p:cNvPr id="2" name="Picture 4" descr="Qué es Evaluación? » Su Definición y Significado [2022]">
            <a:hlinkClick r:id="rId3"/>
            <a:extLst>
              <a:ext uri="{FF2B5EF4-FFF2-40B4-BE49-F238E27FC236}">
                <a16:creationId xmlns:a16="http://schemas.microsoft.com/office/drawing/2014/main" id="{54F0ABCF-4185-699D-9551-971329B26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025" y="2571750"/>
            <a:ext cx="2698279" cy="1734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lack logo | significado del logotipo, png, vector">
            <a:extLst>
              <a:ext uri="{FF2B5EF4-FFF2-40B4-BE49-F238E27FC236}">
                <a16:creationId xmlns:a16="http://schemas.microsoft.com/office/drawing/2014/main" id="{25013C92-1526-A15A-84C2-74570C3E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855" y="2091972"/>
            <a:ext cx="2823477" cy="15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14D164-A248-72A7-7F36-997B39EF677F}"/>
              </a:ext>
            </a:extLst>
          </p:cNvPr>
          <p:cNvSpPr txBox="1"/>
          <p:nvPr/>
        </p:nvSpPr>
        <p:spPr>
          <a:xfrm>
            <a:off x="1279527" y="2910159"/>
            <a:ext cx="2914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b="1" i="0" dirty="0">
                <a:solidFill>
                  <a:schemeClr val="tx1"/>
                </a:solidFill>
                <a:effectLst/>
                <a:latin typeface="+mn-lt"/>
              </a:rPr>
              <a:t>periodo-3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F8A2BE-AFC1-504F-CB30-6654169CD288}"/>
              </a:ext>
            </a:extLst>
          </p:cNvPr>
          <p:cNvSpPr txBox="1"/>
          <p:nvPr/>
        </p:nvSpPr>
        <p:spPr>
          <a:xfrm>
            <a:off x="656896" y="145421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" marR="0" indent="0" algn="l" rtl="0">
              <a:spcBef>
                <a:spcPts val="126"/>
              </a:spcBef>
              <a:buNone/>
            </a:pPr>
            <a:r>
              <a:rPr lang="es-MX" sz="14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¿Qué importancia ha tomado la instalación de las redes en los negocios, industrias y hogares hoy en día? </a:t>
            </a:r>
            <a:endParaRPr lang="es-MX" b="0" i="0" dirty="0">
              <a:solidFill>
                <a:srgbClr val="333333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8744A8-DA47-30A7-EC89-A16A3EB35B5E}"/>
              </a:ext>
            </a:extLst>
          </p:cNvPr>
          <p:cNvSpPr txBox="1"/>
          <p:nvPr/>
        </p:nvSpPr>
        <p:spPr>
          <a:xfrm>
            <a:off x="2313593" y="5522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b="1" i="0" dirty="0">
                <a:solidFill>
                  <a:schemeClr val="tx1"/>
                </a:solidFill>
                <a:effectLst/>
                <a:latin typeface="+mn-lt"/>
              </a:rPr>
              <a:t>Foro</a:t>
            </a:r>
          </a:p>
        </p:txBody>
      </p:sp>
    </p:spTree>
    <p:extLst>
      <p:ext uri="{BB962C8B-B14F-4D97-AF65-F5344CB8AC3E}">
        <p14:creationId xmlns:p14="http://schemas.microsoft.com/office/powerpoint/2010/main" val="429380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/>
        </p:nvSpPr>
        <p:spPr>
          <a:xfrm>
            <a:off x="1956390" y="2433250"/>
            <a:ext cx="52312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Pregunta de Sesión</a:t>
            </a:r>
            <a:endParaRPr sz="2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/>
        </p:nvSpPr>
        <p:spPr>
          <a:xfrm>
            <a:off x="2050770" y="265815"/>
            <a:ext cx="616754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¿Qué es una LAN, qué características tiene y qué dispositivos se utilizan en ella?  </a:t>
            </a:r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25A9011-3E79-70B2-405E-513E0F697291}"/>
              </a:ext>
            </a:extLst>
          </p:cNvPr>
          <p:cNvSpPr txBox="1"/>
          <p:nvPr/>
        </p:nvSpPr>
        <p:spPr>
          <a:xfrm>
            <a:off x="262759" y="1466103"/>
            <a:ext cx="85238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MX" dirty="0"/>
              <a:t>Es una red de área local</a:t>
            </a:r>
          </a:p>
          <a:p>
            <a:pPr marL="285750" indent="-285750">
              <a:buFontTx/>
              <a:buChar char="-"/>
            </a:pPr>
            <a:r>
              <a:rPr lang="es-MX" dirty="0"/>
              <a:t>Es una red donde hay varios dispositivos conectados en una sola </a:t>
            </a:r>
            <a:r>
              <a:rPr lang="es-MX" dirty="0" err="1"/>
              <a:t>linea</a:t>
            </a:r>
            <a:r>
              <a:rPr lang="es-MX" dirty="0"/>
              <a:t> </a:t>
            </a:r>
          </a:p>
          <a:p>
            <a:pPr marL="285750" indent="-285750">
              <a:buFontTx/>
              <a:buChar char="-"/>
            </a:pPr>
            <a:r>
              <a:rPr lang="es-MX" dirty="0"/>
              <a:t>Alta </a:t>
            </a:r>
            <a:r>
              <a:rPr lang="es-MX" b="1" dirty="0"/>
              <a:t>velocidad</a:t>
            </a:r>
            <a:r>
              <a:rPr lang="es-MX" dirty="0"/>
              <a:t> y cobertura limitada. Privada y permite compartir recursos, está delimitada en cierta zona geográfica</a:t>
            </a:r>
          </a:p>
          <a:p>
            <a:pPr marL="285750" indent="-285750">
              <a:buFontTx/>
              <a:buChar char="-"/>
            </a:pPr>
            <a:r>
              <a:rPr lang="es-MX" dirty="0"/>
              <a:t>Conexión entre computadoras (IP) </a:t>
            </a:r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 err="1">
                <a:effectLst/>
                <a:latin typeface="Segoe UI" panose="020B0502040204020203" pitchFamily="34" charset="0"/>
              </a:rPr>
              <a:t>Router</a:t>
            </a:r>
            <a:r>
              <a:rPr lang="es-MX" dirty="0">
                <a:effectLst/>
                <a:latin typeface="Segoe UI" panose="020B0502040204020203" pitchFamily="34" charset="0"/>
              </a:rPr>
              <a:t>, Switch, y los dispositivos. Computadora, celular, </a:t>
            </a:r>
            <a:r>
              <a:rPr lang="es-MX" dirty="0" err="1">
                <a:effectLst/>
                <a:latin typeface="Segoe UI" panose="020B0502040204020203" pitchFamily="34" charset="0"/>
              </a:rPr>
              <a:t>smartv</a:t>
            </a:r>
            <a:r>
              <a:rPr lang="es-MX" dirty="0">
                <a:latin typeface="Segoe UI" panose="020B0502040204020203" pitchFamily="34" charset="0"/>
              </a:rPr>
              <a:t>, impresoras. </a:t>
            </a:r>
            <a:endParaRPr lang="es-MX" dirty="0">
              <a:effectLst/>
              <a:latin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s-MX" dirty="0"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30">
            <a:extLst>
              <a:ext uri="{FF2B5EF4-FFF2-40B4-BE49-F238E27FC236}">
                <a16:creationId xmlns:a16="http://schemas.microsoft.com/office/drawing/2014/main" id="{D7CFC06A-57B2-0E01-E741-BF3A9DE1FB25}"/>
              </a:ext>
            </a:extLst>
          </p:cNvPr>
          <p:cNvSpPr txBox="1"/>
          <p:nvPr/>
        </p:nvSpPr>
        <p:spPr>
          <a:xfrm>
            <a:off x="2547482" y="299682"/>
            <a:ext cx="523121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/>
              <a:t>¿Qué es?</a:t>
            </a:r>
            <a:endParaRPr sz="4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E3BD02-DFD4-B6AA-5113-B0B642DAB743}"/>
              </a:ext>
            </a:extLst>
          </p:cNvPr>
          <p:cNvSpPr txBox="1"/>
          <p:nvPr/>
        </p:nvSpPr>
        <p:spPr>
          <a:xfrm>
            <a:off x="299155" y="1566712"/>
            <a:ext cx="427284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Una red LAN (Local </a:t>
            </a:r>
            <a:r>
              <a:rPr lang="es-MX" sz="2000" dirty="0" err="1"/>
              <a:t>Area</a:t>
            </a:r>
            <a:r>
              <a:rPr lang="es-MX" sz="2000" dirty="0"/>
              <a:t> Network) es una red de computadoras que se encuentra en un área geográfica limitada, como una casa, una oficina o un edificio. </a:t>
            </a:r>
            <a:endParaRPr lang="es-MX" sz="2800" dirty="0"/>
          </a:p>
        </p:txBody>
      </p:sp>
      <p:pic>
        <p:nvPicPr>
          <p:cNvPr id="1026" name="Picture 2" descr="Red LAN - Concepto, tipos, topologías y qué es Internet">
            <a:extLst>
              <a:ext uri="{FF2B5EF4-FFF2-40B4-BE49-F238E27FC236}">
                <a16:creationId xmlns:a16="http://schemas.microsoft.com/office/drawing/2014/main" id="{97FA9DF4-F5D2-992E-CBFF-EAA22431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63091" y="1566712"/>
            <a:ext cx="3396762" cy="169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773463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 TSU_Auditori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689</Words>
  <Application>Microsoft Office PowerPoint</Application>
  <PresentationFormat>Presentación en pantalla (16:9)</PresentationFormat>
  <Paragraphs>73</Paragraphs>
  <Slides>29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9" baseType="lpstr">
      <vt:lpstr>Roboto</vt:lpstr>
      <vt:lpstr>Montserrat</vt:lpstr>
      <vt:lpstr>Montserrat Medium</vt:lpstr>
      <vt:lpstr>Verdana</vt:lpstr>
      <vt:lpstr>Arial</vt:lpstr>
      <vt:lpstr>Ubuntu</vt:lpstr>
      <vt:lpstr>Noto Sans Symbols</vt:lpstr>
      <vt:lpstr>Calibri</vt:lpstr>
      <vt:lpstr>Segoe UI</vt:lpstr>
      <vt:lpstr>Plantilla TSU_Auditoria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Gabriela Albarran</dc:creator>
  <cp:lastModifiedBy>Marco Alonso Rodriguez Tapia</cp:lastModifiedBy>
  <cp:revision>29</cp:revision>
  <dcterms:created xsi:type="dcterms:W3CDTF">2019-11-18T23:07:06Z</dcterms:created>
  <dcterms:modified xsi:type="dcterms:W3CDTF">2025-08-22T05:24:03Z</dcterms:modified>
</cp:coreProperties>
</file>